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Montserrat Black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Italic.fntdata"/><Relationship Id="rId25" Type="http://schemas.openxmlformats.org/officeDocument/2006/relationships/font" Target="fonts/MontserratBlack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52d677e3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52d677e3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  <a:highlight>
                  <a:srgbClr val="FFFFFF"/>
                </a:highlight>
              </a:rPr>
              <a:t>This phenomena is what we call a Closure.</a:t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2d677e3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52d677e3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52d677e3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52d677e3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3d485cb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3d485cb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69116a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69116a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52d677e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52d677e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2d677e3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2d677e3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2d677e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2d677e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52d677e3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52d677e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52d677e3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52d677e3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www.programiz.com/javascript/ES6" TargetMode="External"/><Relationship Id="rId5" Type="http://schemas.openxmlformats.org/officeDocument/2006/relationships/hyperlink" Target="https://www.programiz.com/javascript/function" TargetMode="External"/><Relationship Id="rId6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83325" y="1104900"/>
            <a:ext cx="3592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Functions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Function Scope Interaction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Inner scopes have access to variables defined in outer scopes, but not vice versa.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outer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00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outerVar = </a:t>
            </a:r>
            <a:r>
              <a:rPr lang="en-GB" sz="1600">
                <a:solidFill>
                  <a:srgbClr val="00FF00"/>
                </a:solidFill>
              </a:rPr>
              <a:t>'I am from outer'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inner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chemeClr val="accent1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.log(outerVar);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FF00"/>
                </a:solidFill>
              </a:rPr>
              <a:t>inner</a:t>
            </a:r>
            <a:r>
              <a:rPr lang="en-GB" sz="1600">
                <a:solidFill>
                  <a:schemeClr val="lt1"/>
                </a:solidFill>
              </a:rPr>
              <a:t>(); </a:t>
            </a:r>
            <a:r>
              <a:rPr lang="en-GB" sz="1600">
                <a:solidFill>
                  <a:srgbClr val="00FF00"/>
                </a:solidFill>
              </a:rPr>
              <a:t>// Output: I am from outer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Function Hoisting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 JavaScript, function declarations are hoisted to the top of their scope, allowing you to call them before they're defined.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00"/>
                </a:solidFill>
              </a:rPr>
              <a:t>greet</a:t>
            </a:r>
            <a:r>
              <a:rPr lang="en-GB" sz="1600">
                <a:solidFill>
                  <a:schemeClr val="lt1"/>
                </a:solidFill>
              </a:rPr>
              <a:t>(</a:t>
            </a:r>
            <a:r>
              <a:rPr lang="en-GB" sz="1600">
                <a:solidFill>
                  <a:srgbClr val="FF0000"/>
                </a:solidFill>
              </a:rPr>
              <a:t>'Alice'</a:t>
            </a:r>
            <a:r>
              <a:rPr lang="en-GB" sz="1600">
                <a:solidFill>
                  <a:schemeClr val="lt1"/>
                </a:solidFill>
              </a:rPr>
              <a:t>); </a:t>
            </a:r>
            <a:r>
              <a:rPr lang="en-GB" sz="1600">
                <a:solidFill>
                  <a:srgbClr val="00FF00"/>
                </a:solidFill>
              </a:rPr>
              <a:t>// Output: Hello, Alice!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greet</a:t>
            </a:r>
            <a:r>
              <a:rPr lang="en-GB" sz="1600">
                <a:solidFill>
                  <a:schemeClr val="lt1"/>
                </a:solidFill>
              </a:rPr>
              <a:t>(name)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00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</a:t>
            </a:r>
            <a:r>
              <a:rPr lang="en-GB" sz="1600">
                <a:solidFill>
                  <a:srgbClr val="00FF00"/>
                </a:solidFill>
              </a:rPr>
              <a:t>`Hello, ${name}!`</a:t>
            </a:r>
            <a:r>
              <a:rPr lang="en-GB" sz="1600">
                <a:solidFill>
                  <a:schemeClr val="lt1"/>
                </a:solidFill>
              </a:rPr>
              <a:t>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Arrow Functions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Arrow functions are a concise way to define functions in JavaScript.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Arrow functions have a shorter syntax using the =&gt; arrow notation.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FF00"/>
                </a:solidFill>
              </a:rPr>
              <a:t>add </a:t>
            </a:r>
            <a:r>
              <a:rPr lang="en-GB" sz="1600">
                <a:solidFill>
                  <a:schemeClr val="lt1"/>
                </a:solidFill>
              </a:rPr>
              <a:t>= (</a:t>
            </a:r>
            <a:r>
              <a:rPr lang="en-GB" sz="1600">
                <a:solidFill>
                  <a:srgbClr val="00FF00"/>
                </a:solidFill>
              </a:rPr>
              <a:t>x, y</a:t>
            </a:r>
            <a:r>
              <a:rPr lang="en-GB" sz="1600">
                <a:solidFill>
                  <a:schemeClr val="lt1"/>
                </a:solidFill>
              </a:rPr>
              <a:t>) </a:t>
            </a:r>
            <a:r>
              <a:rPr lang="en-GB" sz="1600">
                <a:solidFill>
                  <a:srgbClr val="F22C3D"/>
                </a:solidFill>
              </a:rPr>
              <a:t>=&gt;</a:t>
            </a:r>
            <a:r>
              <a:rPr lang="en-GB" sz="1600">
                <a:solidFill>
                  <a:srgbClr val="CC0000"/>
                </a:solidFill>
              </a:rPr>
              <a:t> </a:t>
            </a:r>
            <a:r>
              <a:rPr lang="en-GB" sz="1600">
                <a:solidFill>
                  <a:srgbClr val="FFFF00"/>
                </a:solidFill>
              </a:rPr>
              <a:t>x + y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If the function takes only one parameter, you can omit the parentheses.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FF00"/>
                </a:solidFill>
              </a:rPr>
              <a:t>square </a:t>
            </a:r>
            <a:r>
              <a:rPr lang="en-GB" sz="1600">
                <a:solidFill>
                  <a:schemeClr val="lt1"/>
                </a:solidFill>
              </a:rPr>
              <a:t>= x </a:t>
            </a:r>
            <a:r>
              <a:rPr lang="en-GB" sz="1600">
                <a:solidFill>
                  <a:srgbClr val="F22C3D"/>
                </a:solidFill>
              </a:rPr>
              <a:t>=&gt;</a:t>
            </a:r>
            <a:r>
              <a:rPr lang="en-GB" sz="1600">
                <a:solidFill>
                  <a:schemeClr val="lt1"/>
                </a:solidFill>
              </a:rPr>
              <a:t> x * x;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If the function doesn't take any parameters, you still need to include empty parentheses.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FF00"/>
                </a:solidFill>
              </a:rPr>
              <a:t>greet </a:t>
            </a:r>
            <a:r>
              <a:rPr lang="en-GB" sz="1600">
                <a:solidFill>
                  <a:schemeClr val="lt1"/>
                </a:solidFill>
              </a:rPr>
              <a:t>= () =&gt; </a:t>
            </a:r>
            <a:r>
              <a:rPr lang="en-GB" sz="1600">
                <a:solidFill>
                  <a:srgbClr val="00FF00"/>
                </a:solidFill>
              </a:rPr>
              <a:t>'Hello, world!'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https://www.programiz.com/javascript/ES6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https://www.programiz.com/javascript/function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115863"/>
            <a:ext cx="40206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 functions and understand their role in code organization.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Call functions with arguments and handle returned values.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Grasp the concepts of scope and how it affects variable visibility.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 arrow functions and their benefits for concise coding.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are Functions?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function is a reusable block of code that performs a specific task. Functions allow us to encapsulate logic, improve code organization, and enable code reusability.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0000"/>
                </a:solidFill>
              </a:rPr>
              <a:t>functionName</a:t>
            </a:r>
            <a:r>
              <a:rPr lang="en-GB" sz="1600">
                <a:solidFill>
                  <a:schemeClr val="lt1"/>
                </a:solidFill>
              </a:rPr>
              <a:t>(parameters)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9C37D"/>
                </a:solidFill>
              </a:rPr>
              <a:t>  // Function body</a:t>
            </a:r>
            <a:endParaRPr sz="1600">
              <a:solidFill>
                <a:srgbClr val="19C3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9C37D"/>
                </a:solidFill>
              </a:rPr>
              <a:t>  // Perform tasks here</a:t>
            </a:r>
            <a:endParaRPr sz="1600">
              <a:solidFill>
                <a:srgbClr val="19C3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Defining Functions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Declare a function using the function keyword.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0000"/>
                </a:solidFill>
              </a:rPr>
              <a:t>functionName</a:t>
            </a:r>
            <a:r>
              <a:rPr lang="en-GB" sz="1600">
                <a:solidFill>
                  <a:schemeClr val="lt1"/>
                </a:solidFill>
              </a:rPr>
              <a:t>(parameters)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9C37D"/>
                </a:solidFill>
              </a:rPr>
              <a:t>  // Function body</a:t>
            </a:r>
            <a:endParaRPr sz="1600">
              <a:solidFill>
                <a:srgbClr val="19C3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19C37D"/>
                </a:solidFill>
              </a:rPr>
              <a:t>  // Perform tasks here</a:t>
            </a:r>
            <a:endParaRPr sz="1600">
              <a:solidFill>
                <a:srgbClr val="19C37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Assign a function to a variable, function expressions.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add = </a:t>
            </a:r>
            <a:r>
              <a:rPr lang="en-GB" sz="1600">
                <a:solidFill>
                  <a:schemeClr val="accent1"/>
                </a:solidFill>
              </a:rPr>
              <a:t>function</a:t>
            </a:r>
            <a:r>
              <a:rPr lang="en-GB" sz="1600">
                <a:solidFill>
                  <a:schemeClr val="lt1"/>
                </a:solidFill>
              </a:rPr>
              <a:t>(x, y)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return </a:t>
            </a:r>
            <a:r>
              <a:rPr lang="en-GB" sz="1600">
                <a:solidFill>
                  <a:schemeClr val="lt1"/>
                </a:solidFill>
              </a:rPr>
              <a:t>x + y;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Calling 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Functions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Call a function by using its name followed by parentheses.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greet</a:t>
            </a:r>
            <a:r>
              <a:rPr lang="en-GB" sz="1600">
                <a:solidFill>
                  <a:schemeClr val="lt1"/>
                </a:solidFill>
              </a:rPr>
              <a:t>();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can take parameters, which are values passed to them when called.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sum = </a:t>
            </a:r>
            <a:r>
              <a:rPr lang="en-GB" sz="1600">
                <a:solidFill>
                  <a:srgbClr val="FF0000"/>
                </a:solidFill>
              </a:rPr>
              <a:t>add</a:t>
            </a:r>
            <a:r>
              <a:rPr lang="en-GB" sz="1600">
                <a:solidFill>
                  <a:schemeClr val="lt1"/>
                </a:solidFill>
              </a:rPr>
              <a:t>(5, 3);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.log(sum); </a:t>
            </a:r>
            <a:r>
              <a:rPr lang="en-GB" sz="1600">
                <a:solidFill>
                  <a:srgbClr val="00FF00"/>
                </a:solidFill>
              </a:rPr>
              <a:t>// Output: 8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Return statements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can return values using the return statement. The function ends when a return statement is encountered.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0000"/>
                </a:solidFill>
              </a:rPr>
              <a:t>multiply</a:t>
            </a:r>
            <a:r>
              <a:rPr lang="en-GB" sz="1600">
                <a:solidFill>
                  <a:schemeClr val="lt1"/>
                </a:solidFill>
              </a:rPr>
              <a:t>(a, b)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return </a:t>
            </a:r>
            <a:r>
              <a:rPr lang="en-GB" sz="1600">
                <a:solidFill>
                  <a:schemeClr val="lt1"/>
                </a:solidFill>
              </a:rPr>
              <a:t>a * b;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 can use the returned value of a function in expressions or assignments.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result = </a:t>
            </a:r>
            <a:r>
              <a:rPr lang="en-GB" sz="1600">
                <a:solidFill>
                  <a:srgbClr val="FF0000"/>
                </a:solidFill>
              </a:rPr>
              <a:t>multiply</a:t>
            </a:r>
            <a:r>
              <a:rPr lang="en-GB" sz="1600">
                <a:solidFill>
                  <a:schemeClr val="lt1"/>
                </a:solidFill>
              </a:rPr>
              <a:t>(4, 6);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.log(result); </a:t>
            </a:r>
            <a:r>
              <a:rPr lang="en-GB" sz="1600">
                <a:solidFill>
                  <a:srgbClr val="00FF00"/>
                </a:solidFill>
              </a:rPr>
              <a:t>// Output: 24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Scope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Scope refers to the context in which variables and functions are defined and accessed.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Local function </a:t>
            </a:r>
            <a:r>
              <a:rPr lang="en-GB" sz="1600">
                <a:solidFill>
                  <a:schemeClr val="lt1"/>
                </a:solidFill>
              </a:rPr>
              <a:t>scope</a:t>
            </a:r>
            <a:r>
              <a:rPr lang="en-GB" sz="1600">
                <a:solidFill>
                  <a:schemeClr val="lt1"/>
                </a:solidFill>
              </a:rPr>
              <a:t>: Variables defined within a function are only accessible within that function's scope.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0000"/>
                </a:solidFill>
              </a:rPr>
              <a:t>example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localVar = 'I am local';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.log(localVar);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Global 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Scope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Variables declared outside of any function are considered to be in the global scope.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FF00"/>
                </a:solidFill>
              </a:rPr>
              <a:t>globalVar </a:t>
            </a:r>
            <a:r>
              <a:rPr lang="en-GB" sz="1600">
                <a:solidFill>
                  <a:schemeClr val="lt1"/>
                </a:solidFill>
              </a:rPr>
              <a:t>=</a:t>
            </a:r>
            <a:r>
              <a:rPr lang="en-GB" sz="1600">
                <a:solidFill>
                  <a:srgbClr val="FF0000"/>
                </a:solidFill>
              </a:rPr>
              <a:t> 'I am global'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4"/>
                </a:solidFill>
              </a:rPr>
              <a:t>function </a:t>
            </a:r>
            <a:r>
              <a:rPr lang="en-GB" sz="1600">
                <a:solidFill>
                  <a:srgbClr val="FF00FF"/>
                </a:solidFill>
              </a:rPr>
              <a:t>example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9900FF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</a:t>
            </a:r>
            <a:r>
              <a:rPr lang="en-GB" sz="1600">
                <a:solidFill>
                  <a:srgbClr val="FFFF00"/>
                </a:solidFill>
              </a:rPr>
              <a:t>globalVar</a:t>
            </a:r>
            <a:r>
              <a:rPr lang="en-GB" sz="1600">
                <a:solidFill>
                  <a:schemeClr val="lt1"/>
                </a:solidFill>
              </a:rPr>
              <a:t>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example</a:t>
            </a:r>
            <a:r>
              <a:rPr lang="en-GB" sz="1600">
                <a:solidFill>
                  <a:schemeClr val="lt1"/>
                </a:solidFill>
              </a:rPr>
              <a:t>(); </a:t>
            </a:r>
            <a:r>
              <a:rPr lang="en-GB" sz="1600">
                <a:solidFill>
                  <a:srgbClr val="00FF00"/>
                </a:solidFill>
              </a:rPr>
              <a:t>// Output: I am global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Limit global variables to minimize potential issues and maintain cleaner code.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